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EB49175-DD53-4EDD-A83E-745ADDBB927C}" type="datetimeFigureOut">
              <a:rPr lang="en-US" smtClean="0"/>
              <a:t>01/31/2024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9E11E-BD0F-4BDD-B96F-A5A89DCF20A0}"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65145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2EB49175-DD53-4EDD-A83E-745ADDBB927C}" type="datetimeFigureOut">
              <a:rPr lang="en-US" smtClean="0"/>
              <a:t>01/31/2024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19E11E-BD0F-4BDD-B96F-A5A89DCF20A0}" type="slidenum">
              <a:rPr lang="en-US" smtClean="0"/>
              <a:t>‹#›</a:t>
            </a:fld>
            <a:endParaRPr lang="en-US"/>
          </a:p>
        </p:txBody>
      </p:sp>
    </p:spTree>
    <p:extLst>
      <p:ext uri="{BB962C8B-B14F-4D97-AF65-F5344CB8AC3E}">
        <p14:creationId xmlns:p14="http://schemas.microsoft.com/office/powerpoint/2010/main" val="4220789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B49175-DD53-4EDD-A83E-745ADDBB927C}" type="datetimeFigureOut">
              <a:rPr lang="en-US" smtClean="0"/>
              <a:t>01/31/2024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9E11E-BD0F-4BDD-B96F-A5A89DCF20A0}" type="slidenum">
              <a:rPr lang="en-US" smtClean="0"/>
              <a:t>‹#›</a:t>
            </a:fld>
            <a:endParaRPr lang="en-US"/>
          </a:p>
        </p:txBody>
      </p:sp>
    </p:spTree>
    <p:extLst>
      <p:ext uri="{BB962C8B-B14F-4D97-AF65-F5344CB8AC3E}">
        <p14:creationId xmlns:p14="http://schemas.microsoft.com/office/powerpoint/2010/main" val="9297453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B49175-DD53-4EDD-A83E-745ADDBB927C}" type="datetimeFigureOut">
              <a:rPr lang="en-US" smtClean="0"/>
              <a:t>01/31/2024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9E11E-BD0F-4BDD-B96F-A5A89DCF20A0}"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0842628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B49175-DD53-4EDD-A83E-745ADDBB927C}" type="datetimeFigureOut">
              <a:rPr lang="en-US" smtClean="0"/>
              <a:t>01/31/2024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9E11E-BD0F-4BDD-B96F-A5A89DCF20A0}" type="slidenum">
              <a:rPr lang="en-US" smtClean="0"/>
              <a:t>‹#›</a:t>
            </a:fld>
            <a:endParaRPr lang="en-US"/>
          </a:p>
        </p:txBody>
      </p:sp>
    </p:spTree>
    <p:extLst>
      <p:ext uri="{BB962C8B-B14F-4D97-AF65-F5344CB8AC3E}">
        <p14:creationId xmlns:p14="http://schemas.microsoft.com/office/powerpoint/2010/main" val="30634755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B49175-DD53-4EDD-A83E-745ADDBB927C}" type="datetimeFigureOut">
              <a:rPr lang="en-US" smtClean="0"/>
              <a:t>01/31/2024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9E11E-BD0F-4BDD-B96F-A5A89DCF20A0}"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489104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B49175-DD53-4EDD-A83E-745ADDBB927C}" type="datetimeFigureOut">
              <a:rPr lang="en-US" smtClean="0"/>
              <a:t>01/31/2024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9E11E-BD0F-4BDD-B96F-A5A89DCF20A0}" type="slidenum">
              <a:rPr lang="en-US" smtClean="0"/>
              <a:t>‹#›</a:t>
            </a:fld>
            <a:endParaRPr lang="en-US"/>
          </a:p>
        </p:txBody>
      </p:sp>
    </p:spTree>
    <p:extLst>
      <p:ext uri="{BB962C8B-B14F-4D97-AF65-F5344CB8AC3E}">
        <p14:creationId xmlns:p14="http://schemas.microsoft.com/office/powerpoint/2010/main" val="9385914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B49175-DD53-4EDD-A83E-745ADDBB927C}" type="datetimeFigureOut">
              <a:rPr lang="en-US" smtClean="0"/>
              <a:t>01/31/2024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9E11E-BD0F-4BDD-B96F-A5A89DCF20A0}" type="slidenum">
              <a:rPr lang="en-US" smtClean="0"/>
              <a:t>‹#›</a:t>
            </a:fld>
            <a:endParaRPr lang="en-US"/>
          </a:p>
        </p:txBody>
      </p:sp>
    </p:spTree>
    <p:extLst>
      <p:ext uri="{BB962C8B-B14F-4D97-AF65-F5344CB8AC3E}">
        <p14:creationId xmlns:p14="http://schemas.microsoft.com/office/powerpoint/2010/main" val="4201664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B49175-DD53-4EDD-A83E-745ADDBB927C}" type="datetimeFigureOut">
              <a:rPr lang="en-US" smtClean="0"/>
              <a:t>01/31/2024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9E11E-BD0F-4BDD-B96F-A5A89DCF20A0}" type="slidenum">
              <a:rPr lang="en-US" smtClean="0"/>
              <a:t>‹#›</a:t>
            </a:fld>
            <a:endParaRPr lang="en-US"/>
          </a:p>
        </p:txBody>
      </p:sp>
    </p:spTree>
    <p:extLst>
      <p:ext uri="{BB962C8B-B14F-4D97-AF65-F5344CB8AC3E}">
        <p14:creationId xmlns:p14="http://schemas.microsoft.com/office/powerpoint/2010/main" val="1835643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B49175-DD53-4EDD-A83E-745ADDBB927C}" type="datetimeFigureOut">
              <a:rPr lang="en-US" smtClean="0"/>
              <a:t>01/31/2024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9E11E-BD0F-4BDD-B96F-A5A89DCF20A0}" type="slidenum">
              <a:rPr lang="en-US" smtClean="0"/>
              <a:t>‹#›</a:t>
            </a:fld>
            <a:endParaRPr lang="en-US"/>
          </a:p>
        </p:txBody>
      </p:sp>
    </p:spTree>
    <p:extLst>
      <p:ext uri="{BB962C8B-B14F-4D97-AF65-F5344CB8AC3E}">
        <p14:creationId xmlns:p14="http://schemas.microsoft.com/office/powerpoint/2010/main" val="3644314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B49175-DD53-4EDD-A83E-745ADDBB927C}" type="datetimeFigureOut">
              <a:rPr lang="en-US" smtClean="0"/>
              <a:t>01/31/2024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9E11E-BD0F-4BDD-B96F-A5A89DCF20A0}" type="slidenum">
              <a:rPr lang="en-US" smtClean="0"/>
              <a:t>‹#›</a:t>
            </a:fld>
            <a:endParaRPr lang="en-US"/>
          </a:p>
        </p:txBody>
      </p:sp>
    </p:spTree>
    <p:extLst>
      <p:ext uri="{BB962C8B-B14F-4D97-AF65-F5344CB8AC3E}">
        <p14:creationId xmlns:p14="http://schemas.microsoft.com/office/powerpoint/2010/main" val="2799910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EB49175-DD53-4EDD-A83E-745ADDBB927C}" type="datetimeFigureOut">
              <a:rPr lang="en-US" smtClean="0"/>
              <a:t>01/31/2024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19E11E-BD0F-4BDD-B96F-A5A89DCF20A0}" type="slidenum">
              <a:rPr lang="en-US" smtClean="0"/>
              <a:t>‹#›</a:t>
            </a:fld>
            <a:endParaRPr lang="en-US"/>
          </a:p>
        </p:txBody>
      </p:sp>
    </p:spTree>
    <p:extLst>
      <p:ext uri="{BB962C8B-B14F-4D97-AF65-F5344CB8AC3E}">
        <p14:creationId xmlns:p14="http://schemas.microsoft.com/office/powerpoint/2010/main" val="193323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EB49175-DD53-4EDD-A83E-745ADDBB927C}" type="datetimeFigureOut">
              <a:rPr lang="en-US" smtClean="0"/>
              <a:t>01/31/2024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19E11E-BD0F-4BDD-B96F-A5A89DCF20A0}" type="slidenum">
              <a:rPr lang="en-US" smtClean="0"/>
              <a:t>‹#›</a:t>
            </a:fld>
            <a:endParaRPr lang="en-US"/>
          </a:p>
        </p:txBody>
      </p:sp>
    </p:spTree>
    <p:extLst>
      <p:ext uri="{BB962C8B-B14F-4D97-AF65-F5344CB8AC3E}">
        <p14:creationId xmlns:p14="http://schemas.microsoft.com/office/powerpoint/2010/main" val="500128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EB49175-DD53-4EDD-A83E-745ADDBB927C}" type="datetimeFigureOut">
              <a:rPr lang="en-US" smtClean="0"/>
              <a:t>01/31/2024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19E11E-BD0F-4BDD-B96F-A5A89DCF20A0}" type="slidenum">
              <a:rPr lang="en-US" smtClean="0"/>
              <a:t>‹#›</a:t>
            </a:fld>
            <a:endParaRPr lang="en-US"/>
          </a:p>
        </p:txBody>
      </p:sp>
    </p:spTree>
    <p:extLst>
      <p:ext uri="{BB962C8B-B14F-4D97-AF65-F5344CB8AC3E}">
        <p14:creationId xmlns:p14="http://schemas.microsoft.com/office/powerpoint/2010/main" val="2688971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B49175-DD53-4EDD-A83E-745ADDBB927C}" type="datetimeFigureOut">
              <a:rPr lang="en-US" smtClean="0"/>
              <a:t>01/31/2024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19E11E-BD0F-4BDD-B96F-A5A89DCF20A0}" type="slidenum">
              <a:rPr lang="en-US" smtClean="0"/>
              <a:t>‹#›</a:t>
            </a:fld>
            <a:endParaRPr lang="en-US"/>
          </a:p>
        </p:txBody>
      </p:sp>
    </p:spTree>
    <p:extLst>
      <p:ext uri="{BB962C8B-B14F-4D97-AF65-F5344CB8AC3E}">
        <p14:creationId xmlns:p14="http://schemas.microsoft.com/office/powerpoint/2010/main" val="1228622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B49175-DD53-4EDD-A83E-745ADDBB927C}" type="datetimeFigureOut">
              <a:rPr lang="en-US" smtClean="0"/>
              <a:t>01/31/2024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19E11E-BD0F-4BDD-B96F-A5A89DCF20A0}" type="slidenum">
              <a:rPr lang="en-US" smtClean="0"/>
              <a:t>‹#›</a:t>
            </a:fld>
            <a:endParaRPr lang="en-US"/>
          </a:p>
        </p:txBody>
      </p:sp>
    </p:spTree>
    <p:extLst>
      <p:ext uri="{BB962C8B-B14F-4D97-AF65-F5344CB8AC3E}">
        <p14:creationId xmlns:p14="http://schemas.microsoft.com/office/powerpoint/2010/main" val="255975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B49175-DD53-4EDD-A83E-745ADDBB927C}" type="datetimeFigureOut">
              <a:rPr lang="en-US" smtClean="0"/>
              <a:t>01/31/2024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19E11E-BD0F-4BDD-B96F-A5A89DCF20A0}" type="slidenum">
              <a:rPr lang="en-US" smtClean="0"/>
              <a:t>‹#›</a:t>
            </a:fld>
            <a:endParaRPr lang="en-US"/>
          </a:p>
        </p:txBody>
      </p:sp>
    </p:spTree>
    <p:extLst>
      <p:ext uri="{BB962C8B-B14F-4D97-AF65-F5344CB8AC3E}">
        <p14:creationId xmlns:p14="http://schemas.microsoft.com/office/powerpoint/2010/main" val="829574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2EB49175-DD53-4EDD-A83E-745ADDBB927C}" type="datetimeFigureOut">
              <a:rPr lang="en-US" smtClean="0"/>
              <a:t>01/31/2024</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9D19E11E-BD0F-4BDD-B96F-A5A89DCF20A0}" type="slidenum">
              <a:rPr lang="en-US" smtClean="0"/>
              <a:t>‹#›</a:t>
            </a:fld>
            <a:endParaRPr lang="en-US"/>
          </a:p>
        </p:txBody>
      </p:sp>
    </p:spTree>
    <p:extLst>
      <p:ext uri="{BB962C8B-B14F-4D97-AF65-F5344CB8AC3E}">
        <p14:creationId xmlns:p14="http://schemas.microsoft.com/office/powerpoint/2010/main" val="908027685"/>
      </p:ext>
    </p:extLst>
  </p:cSld>
  <p:clrMap bg1="dk1" tx1="lt1" bg2="dk2" tx2="lt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 id="2147483781" r:id="rId14"/>
    <p:sldLayoutId id="2147483782" r:id="rId15"/>
    <p:sldLayoutId id="2147483783" r:id="rId16"/>
    <p:sldLayoutId id="2147483784"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8.xml"/><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9FBC2-332E-D792-D891-31A162DED097}"/>
              </a:ext>
            </a:extLst>
          </p:cNvPr>
          <p:cNvSpPr>
            <a:spLocks noGrp="1"/>
          </p:cNvSpPr>
          <p:nvPr>
            <p:ph type="ctrTitle"/>
          </p:nvPr>
        </p:nvSpPr>
        <p:spPr/>
        <p:txBody>
          <a:bodyPr/>
          <a:lstStyle/>
          <a:p>
            <a:pPr algn="ctr"/>
            <a:r>
              <a:rPr lang="en-US" dirty="0"/>
              <a:t>Major infections</a:t>
            </a:r>
          </a:p>
        </p:txBody>
      </p:sp>
      <p:pic>
        <p:nvPicPr>
          <p:cNvPr id="5" name="Picture 4" descr="A close-up of different colored cells&#10;&#10;Description automatically generated">
            <a:extLst>
              <a:ext uri="{FF2B5EF4-FFF2-40B4-BE49-F238E27FC236}">
                <a16:creationId xmlns:a16="http://schemas.microsoft.com/office/drawing/2014/main" id="{DAEBA555-FC91-9AD8-475A-DED719454D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48676" y="4409312"/>
            <a:ext cx="3352800" cy="2236797"/>
          </a:xfrm>
          <a:prstGeom prst="rect">
            <a:avLst/>
          </a:prstGeom>
        </p:spPr>
      </p:pic>
    </p:spTree>
    <p:extLst>
      <p:ext uri="{BB962C8B-B14F-4D97-AF65-F5344CB8AC3E}">
        <p14:creationId xmlns:p14="http://schemas.microsoft.com/office/powerpoint/2010/main" val="34965483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E4E6B-F6EC-0915-2101-96AA63A792BB}"/>
              </a:ext>
            </a:extLst>
          </p:cNvPr>
          <p:cNvSpPr>
            <a:spLocks noGrp="1"/>
          </p:cNvSpPr>
          <p:nvPr>
            <p:ph type="title"/>
          </p:nvPr>
        </p:nvSpPr>
        <p:spPr>
          <a:xfrm>
            <a:off x="1766563" y="197411"/>
            <a:ext cx="7890621" cy="1658603"/>
          </a:xfrm>
        </p:spPr>
        <p:txBody>
          <a:bodyPr/>
          <a:lstStyle/>
          <a:p>
            <a:pPr algn="ctr"/>
            <a:r>
              <a:rPr lang="en-US" dirty="0"/>
              <a:t>Multiple organisms</a:t>
            </a:r>
          </a:p>
        </p:txBody>
      </p:sp>
      <p:sp>
        <p:nvSpPr>
          <p:cNvPr id="3" name="Content Placeholder 2">
            <a:extLst>
              <a:ext uri="{FF2B5EF4-FFF2-40B4-BE49-F238E27FC236}">
                <a16:creationId xmlns:a16="http://schemas.microsoft.com/office/drawing/2014/main" id="{EA20276E-9778-5C8D-140A-3D5EAAC9B896}"/>
              </a:ext>
            </a:extLst>
          </p:cNvPr>
          <p:cNvSpPr>
            <a:spLocks noGrp="1"/>
          </p:cNvSpPr>
          <p:nvPr>
            <p:ph idx="1"/>
          </p:nvPr>
        </p:nvSpPr>
        <p:spPr>
          <a:xfrm>
            <a:off x="842832" y="2216020"/>
            <a:ext cx="8534400" cy="3615267"/>
          </a:xfrm>
        </p:spPr>
        <p:txBody>
          <a:bodyPr/>
          <a:lstStyle/>
          <a:p>
            <a:pPr marL="285750" marR="0" lvl="0" indent="-285750" algn="l" defTabSz="457200" rtl="0" eaLnBrk="1" fontAlgn="auto" latinLnBrk="0" hangingPunct="1">
              <a:lnSpc>
                <a:spcPct val="100000"/>
              </a:lnSpc>
              <a:spcBef>
                <a:spcPct val="20000"/>
              </a:spcBef>
              <a:spcAft>
                <a:spcPts val="600"/>
              </a:spcAft>
              <a:buClr>
                <a:prstClr val="white"/>
              </a:buClr>
              <a:buSzPct val="80000"/>
              <a:buFont typeface="Wingdings 3" panose="05040102010807070707" pitchFamily="18" charset="2"/>
              <a:buChar char=""/>
              <a:tabLst/>
              <a:defRPr/>
            </a:pPr>
            <a:r>
              <a:rPr kumimoji="0" lang="en-US" sz="3200" b="0" i="0" u="none" strike="noStrike" kern="1200" cap="none" spc="0" normalizeH="0" baseline="0" noProof="0" dirty="0">
                <a:ln>
                  <a:noFill/>
                </a:ln>
                <a:solidFill>
                  <a:prstClr val="white"/>
                </a:solidFill>
                <a:effectLst/>
                <a:uLnTx/>
                <a:uFillTx/>
                <a:latin typeface="Century Gothic" panose="020B0502020202020204"/>
                <a:ea typeface="+mn-ea"/>
                <a:cs typeface="+mn-cs"/>
              </a:rPr>
              <a:t>Case Study</a:t>
            </a:r>
          </a:p>
          <a:p>
            <a:pPr marL="742950" marR="0" lvl="1" indent="-285750" algn="l" defTabSz="457200" rtl="0" eaLnBrk="1" fontAlgn="auto" latinLnBrk="0" hangingPunct="1">
              <a:lnSpc>
                <a:spcPct val="100000"/>
              </a:lnSpc>
              <a:spcBef>
                <a:spcPct val="20000"/>
              </a:spcBef>
              <a:spcAft>
                <a:spcPts val="600"/>
              </a:spcAft>
              <a:buClr>
                <a:prstClr val="white"/>
              </a:buClr>
              <a:buSzPct val="80000"/>
              <a:buFont typeface="Wingdings 3" panose="05040102010807070707" pitchFamily="18" charset="2"/>
              <a:buChar char=""/>
              <a:tabLst/>
              <a:defRPr/>
            </a:pPr>
            <a:r>
              <a:rPr lang="en-US" dirty="0">
                <a:solidFill>
                  <a:prstClr val="white"/>
                </a:solidFill>
                <a:latin typeface="Century Gothic" panose="020B0502020202020204"/>
              </a:rPr>
              <a:t>68</a:t>
            </a:r>
            <a:r>
              <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rPr>
              <a:t> </a:t>
            </a:r>
            <a:r>
              <a:rPr kumimoji="0" lang="en-US" sz="1800" b="0" i="0" u="none" strike="noStrike" kern="1200" cap="none" spc="0" normalizeH="0" baseline="0" noProof="0" dirty="0" err="1">
                <a:ln>
                  <a:noFill/>
                </a:ln>
                <a:solidFill>
                  <a:prstClr val="white"/>
                </a:solidFill>
                <a:effectLst/>
                <a:uLnTx/>
                <a:uFillTx/>
                <a:latin typeface="Century Gothic" panose="020B0502020202020204"/>
                <a:ea typeface="+mn-ea"/>
                <a:cs typeface="+mn-cs"/>
              </a:rPr>
              <a:t>yo</a:t>
            </a:r>
            <a:r>
              <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rPr>
              <a:t> male with a HM3 in place </a:t>
            </a:r>
            <a:r>
              <a:rPr lang="en-US" dirty="0">
                <a:solidFill>
                  <a:prstClr val="white"/>
                </a:solidFill>
                <a:latin typeface="Century Gothic" panose="020B0502020202020204"/>
              </a:rPr>
              <a:t>is </a:t>
            </a:r>
            <a:r>
              <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rPr>
              <a:t>admitted to the CICU with SOB, fever X3 days, a productive cough with green mucus, and milky/tan drainage from driveline site.  </a:t>
            </a:r>
            <a:r>
              <a:rPr lang="en-US" dirty="0">
                <a:solidFill>
                  <a:prstClr val="white"/>
                </a:solidFill>
                <a:latin typeface="Century Gothic" panose="020B0502020202020204"/>
              </a:rPr>
              <a:t>A chest x-ray was obtained,  a swab from the driveline site was sent for culture as well as a sputum sample. </a:t>
            </a:r>
          </a:p>
          <a:p>
            <a:pPr marL="742950" marR="0" lvl="1" indent="-285750" algn="l" defTabSz="457200" rtl="0" eaLnBrk="1" fontAlgn="auto" latinLnBrk="0" hangingPunct="1">
              <a:lnSpc>
                <a:spcPct val="100000"/>
              </a:lnSpc>
              <a:spcBef>
                <a:spcPct val="20000"/>
              </a:spcBef>
              <a:spcAft>
                <a:spcPts val="600"/>
              </a:spcAft>
              <a:buClr>
                <a:prstClr val="white"/>
              </a:buClr>
              <a:buSzPct val="80000"/>
              <a:buFont typeface="Wingdings 3" panose="05040102010807070707" pitchFamily="18" charset="2"/>
              <a:buChar char=""/>
              <a:tabLst/>
              <a:defRPr/>
            </a:pPr>
            <a:r>
              <a:rPr lang="en-US" dirty="0">
                <a:solidFill>
                  <a:prstClr val="white"/>
                </a:solidFill>
                <a:latin typeface="Century Gothic" panose="020B0502020202020204"/>
              </a:rPr>
              <a:t>The sputum sample came back positive for streptococcus and the swab from the driveline site returned positive for klebsiella.  The patient was treated with IV Clindamycin and Cefazolin.  </a:t>
            </a:r>
            <a:endParaRPr lang="en-US" dirty="0"/>
          </a:p>
        </p:txBody>
      </p:sp>
    </p:spTree>
    <p:extLst>
      <p:ext uri="{BB962C8B-B14F-4D97-AF65-F5344CB8AC3E}">
        <p14:creationId xmlns:p14="http://schemas.microsoft.com/office/powerpoint/2010/main" val="3959963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A7640-F9CD-BCAC-7E83-7164A5B2F399}"/>
              </a:ext>
            </a:extLst>
          </p:cNvPr>
          <p:cNvSpPr>
            <a:spLocks noGrp="1"/>
          </p:cNvSpPr>
          <p:nvPr>
            <p:ph type="title"/>
          </p:nvPr>
        </p:nvSpPr>
        <p:spPr>
          <a:xfrm>
            <a:off x="544253" y="310155"/>
            <a:ext cx="8534400" cy="1507067"/>
          </a:xfrm>
        </p:spPr>
        <p:txBody>
          <a:bodyPr/>
          <a:lstStyle/>
          <a:p>
            <a:pPr algn="ctr"/>
            <a:r>
              <a:rPr lang="en-US"/>
              <a:t>Multiple organisms</a:t>
            </a:r>
            <a:endParaRPr lang="en-US" dirty="0"/>
          </a:p>
        </p:txBody>
      </p:sp>
      <p:sp>
        <p:nvSpPr>
          <p:cNvPr id="3" name="Content Placeholder 2">
            <a:extLst>
              <a:ext uri="{FF2B5EF4-FFF2-40B4-BE49-F238E27FC236}">
                <a16:creationId xmlns:a16="http://schemas.microsoft.com/office/drawing/2014/main" id="{DB092F15-0F89-507A-B559-5B41082E3F3C}"/>
              </a:ext>
            </a:extLst>
          </p:cNvPr>
          <p:cNvSpPr>
            <a:spLocks noGrp="1"/>
          </p:cNvSpPr>
          <p:nvPr>
            <p:ph idx="1"/>
          </p:nvPr>
        </p:nvSpPr>
        <p:spPr>
          <a:xfrm>
            <a:off x="992122" y="667140"/>
            <a:ext cx="8534400" cy="3615267"/>
          </a:xfrm>
        </p:spPr>
        <p:txBody>
          <a:bodyPr/>
          <a:lstStyle/>
          <a:p>
            <a:pPr marL="285750" marR="0" lvl="0" indent="-285750" algn="l" defTabSz="457200" rtl="0" eaLnBrk="1" fontAlgn="auto" latinLnBrk="0" hangingPunct="1">
              <a:lnSpc>
                <a:spcPct val="100000"/>
              </a:lnSpc>
              <a:spcBef>
                <a:spcPct val="20000"/>
              </a:spcBef>
              <a:spcAft>
                <a:spcPts val="600"/>
              </a:spcAft>
              <a:buClr>
                <a:prstClr val="white"/>
              </a:buClr>
              <a:buSzPct val="80000"/>
              <a:buFont typeface="Wingdings 3" panose="05040102010807070707" pitchFamily="18" charset="2"/>
              <a:buChar char=""/>
              <a:tabLst/>
              <a:defRPr/>
            </a:pPr>
            <a:r>
              <a:rPr kumimoji="0" lang="en-US" sz="2000" b="0" i="0" u="none" strike="noStrike" kern="1200" cap="none" spc="0" normalizeH="0" baseline="0" noProof="0" dirty="0">
                <a:ln>
                  <a:noFill/>
                </a:ln>
                <a:solidFill>
                  <a:prstClr val="white"/>
                </a:solidFill>
                <a:effectLst/>
                <a:uLnTx/>
                <a:uFillTx/>
                <a:latin typeface="Century Gothic" panose="020B0502020202020204"/>
                <a:ea typeface="+mn-ea"/>
                <a:cs typeface="+mn-cs"/>
              </a:rPr>
              <a:t>Would both these positive results be entered into the database as Major Infections?</a:t>
            </a:r>
          </a:p>
          <a:p>
            <a:pPr lvl="1">
              <a:buClr>
                <a:prstClr val="white"/>
              </a:buClr>
              <a:defRPr/>
            </a:pPr>
            <a:r>
              <a:rPr lang="en-US" dirty="0">
                <a:solidFill>
                  <a:prstClr val="white"/>
                </a:solidFill>
                <a:latin typeface="Century Gothic" panose="020B0502020202020204"/>
              </a:rPr>
              <a:t>Yes. </a:t>
            </a:r>
            <a:endParaRPr lang="en-US" dirty="0"/>
          </a:p>
        </p:txBody>
      </p:sp>
    </p:spTree>
    <p:extLst>
      <p:ext uri="{BB962C8B-B14F-4D97-AF65-F5344CB8AC3E}">
        <p14:creationId xmlns:p14="http://schemas.microsoft.com/office/powerpoint/2010/main" val="3856255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C0173-5973-BE17-44F6-247CE33A8D9C}"/>
              </a:ext>
            </a:extLst>
          </p:cNvPr>
          <p:cNvSpPr>
            <a:spLocks noGrp="1"/>
          </p:cNvSpPr>
          <p:nvPr>
            <p:ph type="title"/>
          </p:nvPr>
        </p:nvSpPr>
        <p:spPr/>
        <p:txBody>
          <a:bodyPr/>
          <a:lstStyle/>
          <a:p>
            <a:endParaRPr lang="en-US" dirty="0"/>
          </a:p>
        </p:txBody>
      </p:sp>
      <p:pic>
        <p:nvPicPr>
          <p:cNvPr id="5" name="Content Placeholder 4">
            <a:extLst>
              <a:ext uri="{FF2B5EF4-FFF2-40B4-BE49-F238E27FC236}">
                <a16:creationId xmlns:a16="http://schemas.microsoft.com/office/drawing/2014/main" id="{4B1C1D3A-FE6A-12CC-5D14-B4A13AC7226E}"/>
              </a:ext>
            </a:extLst>
          </p:cNvPr>
          <p:cNvPicPr>
            <a:picLocks noGrp="1" noChangeAspect="1"/>
          </p:cNvPicPr>
          <p:nvPr>
            <p:ph idx="1"/>
          </p:nvPr>
        </p:nvPicPr>
        <p:blipFill>
          <a:blip r:embed="rId2"/>
          <a:stretch>
            <a:fillRect/>
          </a:stretch>
        </p:blipFill>
        <p:spPr>
          <a:xfrm>
            <a:off x="560388" y="191561"/>
            <a:ext cx="5943600" cy="3313639"/>
          </a:xfrm>
          <a:prstGeom prst="rect">
            <a:avLst/>
          </a:prstGeom>
        </p:spPr>
      </p:pic>
      <p:sp>
        <p:nvSpPr>
          <p:cNvPr id="4" name="Text Placeholder 3">
            <a:extLst>
              <a:ext uri="{FF2B5EF4-FFF2-40B4-BE49-F238E27FC236}">
                <a16:creationId xmlns:a16="http://schemas.microsoft.com/office/drawing/2014/main" id="{0AD7BFDE-CB01-194D-4D54-04DF9175D136}"/>
              </a:ext>
            </a:extLst>
          </p:cNvPr>
          <p:cNvSpPr>
            <a:spLocks noGrp="1"/>
          </p:cNvSpPr>
          <p:nvPr>
            <p:ph type="body" sz="half" idx="2"/>
          </p:nvPr>
        </p:nvSpPr>
        <p:spPr/>
        <p:txBody>
          <a:bodyPr/>
          <a:lstStyle/>
          <a:p>
            <a:endParaRPr lang="en-US" dirty="0"/>
          </a:p>
        </p:txBody>
      </p:sp>
      <p:pic>
        <p:nvPicPr>
          <p:cNvPr id="7" name="Picture 6">
            <a:extLst>
              <a:ext uri="{FF2B5EF4-FFF2-40B4-BE49-F238E27FC236}">
                <a16:creationId xmlns:a16="http://schemas.microsoft.com/office/drawing/2014/main" id="{05921C89-4C92-6A15-AAD5-2D22950ED5F8}"/>
              </a:ext>
            </a:extLst>
          </p:cNvPr>
          <p:cNvPicPr>
            <a:picLocks noChangeAspect="1"/>
          </p:cNvPicPr>
          <p:nvPr/>
        </p:nvPicPr>
        <p:blipFill>
          <a:blip r:embed="rId3"/>
          <a:stretch>
            <a:fillRect/>
          </a:stretch>
        </p:blipFill>
        <p:spPr>
          <a:xfrm>
            <a:off x="1706538" y="3505200"/>
            <a:ext cx="4797450" cy="2686050"/>
          </a:xfrm>
          <a:prstGeom prst="rect">
            <a:avLst/>
          </a:prstGeom>
        </p:spPr>
      </p:pic>
      <p:pic>
        <p:nvPicPr>
          <p:cNvPr id="9" name="Picture 8">
            <a:extLst>
              <a:ext uri="{FF2B5EF4-FFF2-40B4-BE49-F238E27FC236}">
                <a16:creationId xmlns:a16="http://schemas.microsoft.com/office/drawing/2014/main" id="{FF86EB9A-84F3-8D94-84C1-F5DB3FF3447C}"/>
              </a:ext>
            </a:extLst>
          </p:cNvPr>
          <p:cNvPicPr>
            <a:picLocks noChangeAspect="1"/>
          </p:cNvPicPr>
          <p:nvPr/>
        </p:nvPicPr>
        <p:blipFill>
          <a:blip r:embed="rId4"/>
          <a:stretch>
            <a:fillRect/>
          </a:stretch>
        </p:blipFill>
        <p:spPr>
          <a:xfrm>
            <a:off x="6681762" y="191561"/>
            <a:ext cx="4797450" cy="3424358"/>
          </a:xfrm>
          <a:prstGeom prst="rect">
            <a:avLst/>
          </a:prstGeom>
        </p:spPr>
      </p:pic>
      <p:pic>
        <p:nvPicPr>
          <p:cNvPr id="13" name="Picture 12">
            <a:extLst>
              <a:ext uri="{FF2B5EF4-FFF2-40B4-BE49-F238E27FC236}">
                <a16:creationId xmlns:a16="http://schemas.microsoft.com/office/drawing/2014/main" id="{661CDFEE-8982-B6DB-665A-C63EFAC3098A}"/>
              </a:ext>
            </a:extLst>
          </p:cNvPr>
          <p:cNvPicPr>
            <a:picLocks noChangeAspect="1"/>
          </p:cNvPicPr>
          <p:nvPr/>
        </p:nvPicPr>
        <p:blipFill>
          <a:blip r:embed="rId5"/>
          <a:stretch>
            <a:fillRect/>
          </a:stretch>
        </p:blipFill>
        <p:spPr>
          <a:xfrm>
            <a:off x="6681762" y="3615919"/>
            <a:ext cx="4605202" cy="3102865"/>
          </a:xfrm>
          <a:prstGeom prst="rect">
            <a:avLst/>
          </a:prstGeom>
        </p:spPr>
      </p:pic>
    </p:spTree>
    <p:extLst>
      <p:ext uri="{BB962C8B-B14F-4D97-AF65-F5344CB8AC3E}">
        <p14:creationId xmlns:p14="http://schemas.microsoft.com/office/powerpoint/2010/main" val="42235632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D2A28-B5C2-C3D6-2055-801E79877FA6}"/>
              </a:ext>
            </a:extLst>
          </p:cNvPr>
          <p:cNvSpPr>
            <a:spLocks noGrp="1"/>
          </p:cNvSpPr>
          <p:nvPr>
            <p:ph type="title"/>
          </p:nvPr>
        </p:nvSpPr>
        <p:spPr>
          <a:xfrm>
            <a:off x="1132082" y="372532"/>
            <a:ext cx="8534400" cy="1507067"/>
          </a:xfrm>
        </p:spPr>
        <p:txBody>
          <a:bodyPr/>
          <a:lstStyle/>
          <a:p>
            <a:pPr algn="ctr"/>
            <a:r>
              <a:rPr lang="en-US" dirty="0"/>
              <a:t>Ongoing infections</a:t>
            </a:r>
          </a:p>
        </p:txBody>
      </p:sp>
      <p:sp>
        <p:nvSpPr>
          <p:cNvPr id="3" name="Content Placeholder 2">
            <a:extLst>
              <a:ext uri="{FF2B5EF4-FFF2-40B4-BE49-F238E27FC236}">
                <a16:creationId xmlns:a16="http://schemas.microsoft.com/office/drawing/2014/main" id="{1F855D72-7CBF-53A9-549C-39E79817F482}"/>
              </a:ext>
            </a:extLst>
          </p:cNvPr>
          <p:cNvSpPr>
            <a:spLocks noGrp="1"/>
          </p:cNvSpPr>
          <p:nvPr>
            <p:ph idx="1"/>
          </p:nvPr>
        </p:nvSpPr>
        <p:spPr>
          <a:xfrm>
            <a:off x="572245" y="1968759"/>
            <a:ext cx="8534400" cy="4432041"/>
          </a:xfrm>
        </p:spPr>
        <p:txBody>
          <a:bodyPr>
            <a:normAutofit lnSpcReduction="10000"/>
          </a:bodyPr>
          <a:lstStyle/>
          <a:p>
            <a:pPr marL="0" marR="0">
              <a:lnSpc>
                <a:spcPct val="107000"/>
              </a:lnSpc>
              <a:spcBef>
                <a:spcPts val="0"/>
              </a:spcBef>
              <a:spcAft>
                <a:spcPts val="800"/>
              </a:spcAft>
            </a:pPr>
            <a:r>
              <a:rPr lang="en-US" sz="2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If there is an ongoing infection in the same location with the same type of bacteria, enter the infection when it is first identified along with what type of treatment. </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If the intervention documented when the first infection is entered changes (ex. Go from oral or topical to IV antibiotics or surgery is needed), then enter another infection adverse event to document the change in intervention.</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Once the change in intervention is documented, there is no need to enter the infection again unless the infection is treated and cleared and then reoccurs.</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So if multiple </a:t>
            </a:r>
            <a:r>
              <a:rPr lang="en-US" sz="20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debridements</a:t>
            </a:r>
            <a:r>
              <a:rPr lang="en-US" sz="2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are needed and the infection has already been entered with surgery as an intervention, there is no need to enter a new adverse event for each debridement. </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982252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8D26A-659D-F383-F00A-C519EF41EF75}"/>
              </a:ext>
            </a:extLst>
          </p:cNvPr>
          <p:cNvSpPr>
            <a:spLocks noGrp="1"/>
          </p:cNvSpPr>
          <p:nvPr>
            <p:ph type="title"/>
          </p:nvPr>
        </p:nvSpPr>
        <p:spPr>
          <a:xfrm>
            <a:off x="721535" y="254517"/>
            <a:ext cx="8534400" cy="1507067"/>
          </a:xfrm>
        </p:spPr>
        <p:txBody>
          <a:bodyPr/>
          <a:lstStyle/>
          <a:p>
            <a:pPr algn="ctr"/>
            <a:r>
              <a:rPr lang="en-US" dirty="0"/>
              <a:t>Ongoing infections</a:t>
            </a:r>
          </a:p>
        </p:txBody>
      </p:sp>
      <p:sp>
        <p:nvSpPr>
          <p:cNvPr id="3" name="Content Placeholder 2">
            <a:extLst>
              <a:ext uri="{FF2B5EF4-FFF2-40B4-BE49-F238E27FC236}">
                <a16:creationId xmlns:a16="http://schemas.microsoft.com/office/drawing/2014/main" id="{E3D09616-A1F5-9521-48D6-4EAB1808E2F6}"/>
              </a:ext>
            </a:extLst>
          </p:cNvPr>
          <p:cNvSpPr>
            <a:spLocks noGrp="1"/>
          </p:cNvSpPr>
          <p:nvPr>
            <p:ph idx="1"/>
          </p:nvPr>
        </p:nvSpPr>
        <p:spPr>
          <a:xfrm>
            <a:off x="936139" y="2234682"/>
            <a:ext cx="8534400" cy="3615267"/>
          </a:xfrm>
        </p:spPr>
        <p:txBody>
          <a:bodyPr/>
          <a:lstStyle/>
          <a:p>
            <a:r>
              <a:rPr lang="en-US" sz="3200" dirty="0">
                <a:solidFill>
                  <a:schemeClr val="tx1"/>
                </a:solidFill>
              </a:rPr>
              <a:t>Case Study</a:t>
            </a:r>
          </a:p>
          <a:p>
            <a:r>
              <a:rPr lang="en-US" dirty="0">
                <a:solidFill>
                  <a:schemeClr val="tx1"/>
                </a:solidFill>
              </a:rPr>
              <a:t>72 </a:t>
            </a:r>
            <a:r>
              <a:rPr lang="en-US" dirty="0" err="1">
                <a:solidFill>
                  <a:schemeClr val="tx1"/>
                </a:solidFill>
              </a:rPr>
              <a:t>yo</a:t>
            </a:r>
            <a:r>
              <a:rPr lang="en-US" dirty="0">
                <a:solidFill>
                  <a:schemeClr val="tx1"/>
                </a:solidFill>
              </a:rPr>
              <a:t> female with a HM3 in place is in admitted in January of 2024 with increased driveline redness and is tender to touch. A swab of the driveline was sent to the lab.  </a:t>
            </a:r>
          </a:p>
          <a:p>
            <a:r>
              <a:rPr lang="en-US" dirty="0">
                <a:solidFill>
                  <a:schemeClr val="tx1"/>
                </a:solidFill>
              </a:rPr>
              <a:t>The culture resulted as Staphylococcus epidermidis (MRSE).  Antibiotics were initiated as PO Doxycycline.    </a:t>
            </a:r>
          </a:p>
        </p:txBody>
      </p:sp>
    </p:spTree>
    <p:extLst>
      <p:ext uri="{BB962C8B-B14F-4D97-AF65-F5344CB8AC3E}">
        <p14:creationId xmlns:p14="http://schemas.microsoft.com/office/powerpoint/2010/main" val="16545683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DE03C-CB42-185F-4452-FF63BF050FD5}"/>
              </a:ext>
            </a:extLst>
          </p:cNvPr>
          <p:cNvSpPr>
            <a:spLocks noGrp="1"/>
          </p:cNvSpPr>
          <p:nvPr>
            <p:ph type="title"/>
          </p:nvPr>
        </p:nvSpPr>
        <p:spPr>
          <a:xfrm>
            <a:off x="458546" y="563230"/>
            <a:ext cx="8534400" cy="1507067"/>
          </a:xfrm>
        </p:spPr>
        <p:txBody>
          <a:bodyPr/>
          <a:lstStyle/>
          <a:p>
            <a:pPr algn="ctr"/>
            <a:r>
              <a:rPr lang="en-US" dirty="0"/>
              <a:t>Ongoing infections</a:t>
            </a:r>
          </a:p>
        </p:txBody>
      </p:sp>
      <p:sp>
        <p:nvSpPr>
          <p:cNvPr id="3" name="Content Placeholder 2">
            <a:extLst>
              <a:ext uri="{FF2B5EF4-FFF2-40B4-BE49-F238E27FC236}">
                <a16:creationId xmlns:a16="http://schemas.microsoft.com/office/drawing/2014/main" id="{0896954F-453A-13F7-BF4F-BC1B3E5D7E64}"/>
              </a:ext>
            </a:extLst>
          </p:cNvPr>
          <p:cNvSpPr>
            <a:spLocks noGrp="1"/>
          </p:cNvSpPr>
          <p:nvPr>
            <p:ph idx="1"/>
          </p:nvPr>
        </p:nvSpPr>
        <p:spPr>
          <a:xfrm>
            <a:off x="768412" y="1233886"/>
            <a:ext cx="8534400" cy="3615267"/>
          </a:xfrm>
        </p:spPr>
        <p:txBody>
          <a:bodyPr/>
          <a:lstStyle/>
          <a:p>
            <a:r>
              <a:rPr lang="en-US" dirty="0">
                <a:solidFill>
                  <a:schemeClr val="tx1"/>
                </a:solidFill>
              </a:rPr>
              <a:t>Would this positive culture be entered as a </a:t>
            </a:r>
          </a:p>
          <a:p>
            <a:pPr marL="0" indent="0">
              <a:buNone/>
            </a:pPr>
            <a:r>
              <a:rPr lang="en-US" dirty="0">
                <a:solidFill>
                  <a:schemeClr val="tx1"/>
                </a:solidFill>
              </a:rPr>
              <a:t>	Major Infection AE?</a:t>
            </a:r>
          </a:p>
          <a:p>
            <a:r>
              <a:rPr lang="en-US" dirty="0">
                <a:solidFill>
                  <a:schemeClr val="tx1"/>
                </a:solidFill>
              </a:rPr>
              <a:t>Yes. </a:t>
            </a:r>
          </a:p>
          <a:p>
            <a:endParaRPr lang="en-US" dirty="0"/>
          </a:p>
        </p:txBody>
      </p:sp>
      <p:pic>
        <p:nvPicPr>
          <p:cNvPr id="5" name="Picture 4">
            <a:extLst>
              <a:ext uri="{FF2B5EF4-FFF2-40B4-BE49-F238E27FC236}">
                <a16:creationId xmlns:a16="http://schemas.microsoft.com/office/drawing/2014/main" id="{F77E9BA0-B0BF-C0EB-0114-6FAB9E00D95A}"/>
              </a:ext>
            </a:extLst>
          </p:cNvPr>
          <p:cNvPicPr>
            <a:picLocks noChangeAspect="1"/>
          </p:cNvPicPr>
          <p:nvPr/>
        </p:nvPicPr>
        <p:blipFill>
          <a:blip r:embed="rId2"/>
          <a:stretch>
            <a:fillRect/>
          </a:stretch>
        </p:blipFill>
        <p:spPr>
          <a:xfrm>
            <a:off x="7466255" y="389423"/>
            <a:ext cx="4725745" cy="2860056"/>
          </a:xfrm>
          <a:prstGeom prst="rect">
            <a:avLst/>
          </a:prstGeom>
        </p:spPr>
      </p:pic>
      <p:pic>
        <p:nvPicPr>
          <p:cNvPr id="7" name="Picture 6">
            <a:extLst>
              <a:ext uri="{FF2B5EF4-FFF2-40B4-BE49-F238E27FC236}">
                <a16:creationId xmlns:a16="http://schemas.microsoft.com/office/drawing/2014/main" id="{6B9B5186-0EDE-FEAD-0FB5-FD352A279ED8}"/>
              </a:ext>
            </a:extLst>
          </p:cNvPr>
          <p:cNvPicPr>
            <a:picLocks noChangeAspect="1"/>
          </p:cNvPicPr>
          <p:nvPr/>
        </p:nvPicPr>
        <p:blipFill>
          <a:blip r:embed="rId3"/>
          <a:stretch>
            <a:fillRect/>
          </a:stretch>
        </p:blipFill>
        <p:spPr>
          <a:xfrm>
            <a:off x="8648700" y="3249479"/>
            <a:ext cx="3543300" cy="2063056"/>
          </a:xfrm>
          <a:prstGeom prst="rect">
            <a:avLst/>
          </a:prstGeom>
        </p:spPr>
      </p:pic>
    </p:spTree>
    <p:extLst>
      <p:ext uri="{BB962C8B-B14F-4D97-AF65-F5344CB8AC3E}">
        <p14:creationId xmlns:p14="http://schemas.microsoft.com/office/powerpoint/2010/main" val="821907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8AE06-0BB7-03B7-95AB-10952C450EF8}"/>
              </a:ext>
            </a:extLst>
          </p:cNvPr>
          <p:cNvSpPr>
            <a:spLocks noGrp="1"/>
          </p:cNvSpPr>
          <p:nvPr>
            <p:ph type="title"/>
          </p:nvPr>
        </p:nvSpPr>
        <p:spPr>
          <a:xfrm>
            <a:off x="973461" y="459790"/>
            <a:ext cx="8534400" cy="1507067"/>
          </a:xfrm>
        </p:spPr>
        <p:txBody>
          <a:bodyPr/>
          <a:lstStyle/>
          <a:p>
            <a:pPr algn="ctr"/>
            <a:r>
              <a:rPr lang="en-US" dirty="0"/>
              <a:t>Ongoing infections</a:t>
            </a:r>
          </a:p>
        </p:txBody>
      </p:sp>
      <p:sp>
        <p:nvSpPr>
          <p:cNvPr id="3" name="Content Placeholder 2">
            <a:extLst>
              <a:ext uri="{FF2B5EF4-FFF2-40B4-BE49-F238E27FC236}">
                <a16:creationId xmlns:a16="http://schemas.microsoft.com/office/drawing/2014/main" id="{52CE737E-03D3-1A79-5046-029594372748}"/>
              </a:ext>
            </a:extLst>
          </p:cNvPr>
          <p:cNvSpPr>
            <a:spLocks noGrp="1"/>
          </p:cNvSpPr>
          <p:nvPr>
            <p:ph idx="1"/>
          </p:nvPr>
        </p:nvSpPr>
        <p:spPr>
          <a:xfrm>
            <a:off x="684212" y="2029409"/>
            <a:ext cx="8534400" cy="3615267"/>
          </a:xfrm>
        </p:spPr>
        <p:txBody>
          <a:bodyPr/>
          <a:lstStyle/>
          <a:p>
            <a:r>
              <a:rPr lang="en-US" dirty="0">
                <a:solidFill>
                  <a:schemeClr val="tx1"/>
                </a:solidFill>
              </a:rPr>
              <a:t>Subsequent infection:  In February the patient again returns with increased driveline drainage that is now requiring dressing changes 2-3 times per day.  A swab of the driveline was sent to the lab.</a:t>
            </a:r>
          </a:p>
          <a:p>
            <a:r>
              <a:rPr lang="en-US" dirty="0">
                <a:solidFill>
                  <a:schemeClr val="tx1"/>
                </a:solidFill>
              </a:rPr>
              <a:t>The culture resulted in a positive culture of Staphylococcus Coagulase.  The patient was started on IV Vancomycin.  </a:t>
            </a:r>
          </a:p>
          <a:p>
            <a:endParaRPr lang="en-US" dirty="0"/>
          </a:p>
        </p:txBody>
      </p:sp>
    </p:spTree>
    <p:extLst>
      <p:ext uri="{BB962C8B-B14F-4D97-AF65-F5344CB8AC3E}">
        <p14:creationId xmlns:p14="http://schemas.microsoft.com/office/powerpoint/2010/main" val="21692954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1A01C-7599-D30E-A4D1-DE22BCCF1F89}"/>
              </a:ext>
            </a:extLst>
          </p:cNvPr>
          <p:cNvSpPr>
            <a:spLocks noGrp="1"/>
          </p:cNvSpPr>
          <p:nvPr>
            <p:ph type="title"/>
          </p:nvPr>
        </p:nvSpPr>
        <p:spPr>
          <a:xfrm>
            <a:off x="880155" y="251235"/>
            <a:ext cx="8534400" cy="1507067"/>
          </a:xfrm>
        </p:spPr>
        <p:txBody>
          <a:bodyPr/>
          <a:lstStyle/>
          <a:p>
            <a:pPr algn="ctr"/>
            <a:r>
              <a:rPr lang="en-US" dirty="0"/>
              <a:t>Ongoing infections</a:t>
            </a:r>
          </a:p>
        </p:txBody>
      </p:sp>
      <p:sp>
        <p:nvSpPr>
          <p:cNvPr id="3" name="Content Placeholder 2">
            <a:extLst>
              <a:ext uri="{FF2B5EF4-FFF2-40B4-BE49-F238E27FC236}">
                <a16:creationId xmlns:a16="http://schemas.microsoft.com/office/drawing/2014/main" id="{A0731A2D-462D-9770-DC30-54252B5D798C}"/>
              </a:ext>
            </a:extLst>
          </p:cNvPr>
          <p:cNvSpPr>
            <a:spLocks noGrp="1"/>
          </p:cNvSpPr>
          <p:nvPr>
            <p:ph idx="1"/>
          </p:nvPr>
        </p:nvSpPr>
        <p:spPr>
          <a:xfrm>
            <a:off x="581576" y="760444"/>
            <a:ext cx="8534400" cy="3615267"/>
          </a:xfrm>
        </p:spPr>
        <p:txBody>
          <a:bodyPr/>
          <a:lstStyle/>
          <a:p>
            <a:r>
              <a:rPr lang="en-US" dirty="0">
                <a:solidFill>
                  <a:schemeClr val="tx1"/>
                </a:solidFill>
              </a:rPr>
              <a:t>Would this  second positive culture be entered as a Major Infection AE?</a:t>
            </a:r>
          </a:p>
          <a:p>
            <a:r>
              <a:rPr lang="en-US" dirty="0">
                <a:solidFill>
                  <a:schemeClr val="tx1"/>
                </a:solidFill>
              </a:rPr>
              <a:t>Yes. </a:t>
            </a:r>
          </a:p>
          <a:p>
            <a:endParaRPr lang="en-US" dirty="0"/>
          </a:p>
        </p:txBody>
      </p:sp>
      <p:pic>
        <p:nvPicPr>
          <p:cNvPr id="4" name="Picture 3">
            <a:extLst>
              <a:ext uri="{FF2B5EF4-FFF2-40B4-BE49-F238E27FC236}">
                <a16:creationId xmlns:a16="http://schemas.microsoft.com/office/drawing/2014/main" id="{28A6EAD1-36CC-B3CB-664D-B5B5228BD5B1}"/>
              </a:ext>
            </a:extLst>
          </p:cNvPr>
          <p:cNvPicPr>
            <a:picLocks noChangeAspect="1"/>
          </p:cNvPicPr>
          <p:nvPr/>
        </p:nvPicPr>
        <p:blipFill>
          <a:blip r:embed="rId2"/>
          <a:stretch>
            <a:fillRect/>
          </a:stretch>
        </p:blipFill>
        <p:spPr>
          <a:xfrm>
            <a:off x="5890305" y="2267511"/>
            <a:ext cx="6218459" cy="4517528"/>
          </a:xfrm>
          <a:prstGeom prst="rect">
            <a:avLst/>
          </a:prstGeom>
        </p:spPr>
      </p:pic>
    </p:spTree>
    <p:extLst>
      <p:ext uri="{BB962C8B-B14F-4D97-AF65-F5344CB8AC3E}">
        <p14:creationId xmlns:p14="http://schemas.microsoft.com/office/powerpoint/2010/main" val="25372237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08173-FC91-5A32-FD9E-7E78EF479F22}"/>
              </a:ext>
            </a:extLst>
          </p:cNvPr>
          <p:cNvSpPr>
            <a:spLocks noGrp="1"/>
          </p:cNvSpPr>
          <p:nvPr>
            <p:ph type="title"/>
          </p:nvPr>
        </p:nvSpPr>
        <p:spPr>
          <a:xfrm>
            <a:off x="1073021" y="245187"/>
            <a:ext cx="8534400" cy="1507067"/>
          </a:xfrm>
        </p:spPr>
        <p:txBody>
          <a:bodyPr>
            <a:normAutofit fontScale="90000"/>
          </a:bodyPr>
          <a:lstStyle/>
          <a:p>
            <a:r>
              <a:rPr lang="en-US" dirty="0"/>
              <a:t>Can you have an infection adverse event without any positive cultures?</a:t>
            </a:r>
          </a:p>
        </p:txBody>
      </p:sp>
      <p:sp>
        <p:nvSpPr>
          <p:cNvPr id="3" name="Content Placeholder 2">
            <a:extLst>
              <a:ext uri="{FF2B5EF4-FFF2-40B4-BE49-F238E27FC236}">
                <a16:creationId xmlns:a16="http://schemas.microsoft.com/office/drawing/2014/main" id="{D3B107CB-E9D6-D1A3-D595-95E6EBCD28F0}"/>
              </a:ext>
            </a:extLst>
          </p:cNvPr>
          <p:cNvSpPr>
            <a:spLocks noGrp="1"/>
          </p:cNvSpPr>
          <p:nvPr>
            <p:ph idx="1"/>
          </p:nvPr>
        </p:nvSpPr>
        <p:spPr>
          <a:xfrm>
            <a:off x="908146" y="2244012"/>
            <a:ext cx="8534400" cy="3615267"/>
          </a:xfrm>
        </p:spPr>
        <p:txBody>
          <a:bodyPr/>
          <a:lstStyle/>
          <a:p>
            <a:r>
              <a:rPr lang="en-US" dirty="0">
                <a:solidFill>
                  <a:schemeClr val="tx1"/>
                </a:solidFill>
              </a:rPr>
              <a:t>Yes, but only if the clinical evidence is strong enough.</a:t>
            </a:r>
          </a:p>
          <a:p>
            <a:r>
              <a:rPr lang="en-US" dirty="0">
                <a:solidFill>
                  <a:schemeClr val="tx1"/>
                </a:solidFill>
              </a:rPr>
              <a:t>If the patient is having fevers, has a productive cough, chest consolidations on imaging, and is being treated for pneumonia (as noted in progress notes or I.D. consult notes) even if cultures have been unrevealing, then the clinical evidence would be strong enough for an infection: pulmonary adverse event. </a:t>
            </a:r>
          </a:p>
          <a:p>
            <a:endParaRPr lang="en-US" dirty="0"/>
          </a:p>
        </p:txBody>
      </p:sp>
    </p:spTree>
    <p:extLst>
      <p:ext uri="{BB962C8B-B14F-4D97-AF65-F5344CB8AC3E}">
        <p14:creationId xmlns:p14="http://schemas.microsoft.com/office/powerpoint/2010/main" val="3269949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D2A63B79-4007-3304-9489-D00B37CFBCCD}"/>
              </a:ext>
            </a:extLst>
          </p:cNvPr>
          <p:cNvSpPr>
            <a:spLocks noGrp="1"/>
          </p:cNvSpPr>
          <p:nvPr>
            <p:ph type="title"/>
          </p:nvPr>
        </p:nvSpPr>
        <p:spPr>
          <a:xfrm>
            <a:off x="684211" y="1380931"/>
            <a:ext cx="8534401" cy="3536302"/>
          </a:xfrm>
        </p:spPr>
        <p:txBody>
          <a:bodyPr>
            <a:noAutofit/>
          </a:bodyPr>
          <a:lstStyle/>
          <a:p>
            <a:pPr marR="0">
              <a:lnSpc>
                <a:spcPct val="107000"/>
              </a:lnSpc>
              <a:spcBef>
                <a:spcPts val="0"/>
              </a:spcBef>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We frequently receive questions about infections. The most frequently one asked is, what about an ongoing infection? 	</a:t>
            </a:r>
            <a:br>
              <a:rPr lang="en-US" sz="1800" b="1" dirty="0">
                <a:effectLst/>
                <a:latin typeface="Arial" panose="020B0604020202020204" pitchFamily="34" charset="0"/>
                <a:ea typeface="Calibri" panose="020F0502020204030204" pitchFamily="34" charset="0"/>
                <a:cs typeface="Times New Roman" panose="02020603050405020304" pitchFamily="18" charset="0"/>
              </a:rPr>
            </a:br>
            <a:br>
              <a:rPr lang="en-US" sz="1800" b="1" dirty="0">
                <a:effectLst/>
                <a:latin typeface="Arial" panose="020B0604020202020204" pitchFamily="34" charset="0"/>
                <a:ea typeface="Calibri" panose="020F0502020204030204" pitchFamily="34" charset="0"/>
                <a:cs typeface="Times New Roman" panose="02020603050405020304" pitchFamily="18" charset="0"/>
              </a:rPr>
            </a:br>
            <a:br>
              <a:rPr lang="en-US" sz="1800" b="1" dirty="0">
                <a:effectLst/>
                <a:latin typeface="Arial" panose="020B0604020202020204" pitchFamily="34" charset="0"/>
                <a:ea typeface="Calibri" panose="020F0502020204030204" pitchFamily="34" charset="0"/>
                <a:cs typeface="Times New Roman" panose="02020603050405020304" pitchFamily="18" charset="0"/>
              </a:rPr>
            </a:br>
            <a:br>
              <a:rPr lang="en-US" sz="1800" b="1" dirty="0">
                <a:effectLst/>
                <a:latin typeface="Arial" panose="020B0604020202020204" pitchFamily="34" charset="0"/>
                <a:ea typeface="Calibri" panose="020F0502020204030204" pitchFamily="34" charset="0"/>
                <a:cs typeface="Times New Roman" panose="02020603050405020304" pitchFamily="18" charset="0"/>
              </a:rPr>
            </a:br>
            <a:r>
              <a:rPr lang="en-US" sz="1800" b="1" dirty="0">
                <a:effectLst/>
                <a:latin typeface="Arial" panose="020B0604020202020204" pitchFamily="34" charset="0"/>
                <a:ea typeface="Calibri" panose="020F0502020204030204" pitchFamily="34" charset="0"/>
                <a:cs typeface="Times New Roman" panose="02020603050405020304" pitchFamily="18" charset="0"/>
              </a:rPr>
              <a:t>How do I enter a patient that has an ongoing infection?</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effectLst/>
                <a:latin typeface="Arial" panose="020B0604020202020204" pitchFamily="34" charset="0"/>
                <a:ea typeface="Calibri" panose="020F0502020204030204" pitchFamily="34" charset="0"/>
                <a:cs typeface="Times New Roman" panose="02020603050405020304" pitchFamily="18" charset="0"/>
              </a:rPr>
              <a:t>Within the FAQ Document we have guidelines to help in data entry in regard to different infection scenarios.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Tree>
    <p:extLst>
      <p:ext uri="{BB962C8B-B14F-4D97-AF65-F5344CB8AC3E}">
        <p14:creationId xmlns:p14="http://schemas.microsoft.com/office/powerpoint/2010/main" val="1575633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5D67-AA0D-0B1F-61C5-B1FBA4F7A251}"/>
              </a:ext>
            </a:extLst>
          </p:cNvPr>
          <p:cNvSpPr>
            <a:spLocks noGrp="1"/>
          </p:cNvSpPr>
          <p:nvPr>
            <p:ph type="title"/>
          </p:nvPr>
        </p:nvSpPr>
        <p:spPr>
          <a:xfrm>
            <a:off x="1421331" y="269896"/>
            <a:ext cx="8534400" cy="1507067"/>
          </a:xfrm>
        </p:spPr>
        <p:txBody>
          <a:bodyPr/>
          <a:lstStyle/>
          <a:p>
            <a:pPr algn="ctr"/>
            <a:r>
              <a:rPr lang="en-US" dirty="0"/>
              <a:t>Pre-implant infections</a:t>
            </a:r>
          </a:p>
        </p:txBody>
      </p:sp>
      <p:sp>
        <p:nvSpPr>
          <p:cNvPr id="3" name="Content Placeholder 2">
            <a:extLst>
              <a:ext uri="{FF2B5EF4-FFF2-40B4-BE49-F238E27FC236}">
                <a16:creationId xmlns:a16="http://schemas.microsoft.com/office/drawing/2014/main" id="{F05D0688-AC10-6502-476B-572C8D9C7F8E}"/>
              </a:ext>
            </a:extLst>
          </p:cNvPr>
          <p:cNvSpPr>
            <a:spLocks noGrp="1"/>
          </p:cNvSpPr>
          <p:nvPr>
            <p:ph idx="1"/>
          </p:nvPr>
        </p:nvSpPr>
        <p:spPr>
          <a:xfrm>
            <a:off x="1290701" y="1621367"/>
            <a:ext cx="8534400" cy="3015948"/>
          </a:xfrm>
        </p:spPr>
        <p:txBody>
          <a:bodyPr/>
          <a:lstStyle/>
          <a:p>
            <a:r>
              <a:rPr lang="en-US" dirty="0">
                <a:solidFill>
                  <a:schemeClr val="tx1"/>
                </a:solidFill>
              </a:rPr>
              <a:t>If an infection was present pre-implant, it will not be counted as an infection adverse event unless the infection was treated and cleared and then recurs at a later time after implant. </a:t>
            </a:r>
          </a:p>
        </p:txBody>
      </p:sp>
    </p:spTree>
    <p:extLst>
      <p:ext uri="{BB962C8B-B14F-4D97-AF65-F5344CB8AC3E}">
        <p14:creationId xmlns:p14="http://schemas.microsoft.com/office/powerpoint/2010/main" val="1958740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A59E2-91FD-1A91-D024-A2FE1866D4F7}"/>
              </a:ext>
            </a:extLst>
          </p:cNvPr>
          <p:cNvSpPr>
            <a:spLocks noGrp="1"/>
          </p:cNvSpPr>
          <p:nvPr>
            <p:ph type="title"/>
          </p:nvPr>
        </p:nvSpPr>
        <p:spPr>
          <a:xfrm>
            <a:off x="1570619" y="139959"/>
            <a:ext cx="8534400" cy="1506375"/>
          </a:xfrm>
        </p:spPr>
        <p:txBody>
          <a:bodyPr/>
          <a:lstStyle/>
          <a:p>
            <a:pPr algn="ctr"/>
            <a:r>
              <a:rPr lang="en-US" dirty="0"/>
              <a:t>Pre-implant infections</a:t>
            </a:r>
          </a:p>
        </p:txBody>
      </p:sp>
      <p:sp>
        <p:nvSpPr>
          <p:cNvPr id="3" name="Content Placeholder 2">
            <a:extLst>
              <a:ext uri="{FF2B5EF4-FFF2-40B4-BE49-F238E27FC236}">
                <a16:creationId xmlns:a16="http://schemas.microsoft.com/office/drawing/2014/main" id="{A732D82D-065F-91D3-DD6B-7214F8CFADE4}"/>
              </a:ext>
            </a:extLst>
          </p:cNvPr>
          <p:cNvSpPr>
            <a:spLocks noGrp="1"/>
          </p:cNvSpPr>
          <p:nvPr>
            <p:ph idx="1"/>
          </p:nvPr>
        </p:nvSpPr>
        <p:spPr>
          <a:xfrm>
            <a:off x="1225387" y="1721498"/>
            <a:ext cx="8534400" cy="3615267"/>
          </a:xfrm>
        </p:spPr>
        <p:txBody>
          <a:bodyPr/>
          <a:lstStyle/>
          <a:p>
            <a:r>
              <a:rPr lang="en-US" sz="3200" dirty="0">
                <a:solidFill>
                  <a:schemeClr val="tx1"/>
                </a:solidFill>
              </a:rPr>
              <a:t>Case Study</a:t>
            </a:r>
          </a:p>
          <a:p>
            <a:pPr lvl="1"/>
            <a:r>
              <a:rPr lang="en-US" dirty="0">
                <a:solidFill>
                  <a:schemeClr val="tx1"/>
                </a:solidFill>
              </a:rPr>
              <a:t>75 </a:t>
            </a:r>
            <a:r>
              <a:rPr lang="en-US" dirty="0" err="1">
                <a:solidFill>
                  <a:schemeClr val="tx1"/>
                </a:solidFill>
              </a:rPr>
              <a:t>yo</a:t>
            </a:r>
            <a:r>
              <a:rPr lang="en-US" dirty="0">
                <a:solidFill>
                  <a:schemeClr val="tx1"/>
                </a:solidFill>
              </a:rPr>
              <a:t> female with NICM/ICM, HTN, COPD and a-fib.  She has a foley catheter in place and develops a UTI 5 days prior to LVAD implant.   A urine sample was sent to the lab for culture. </a:t>
            </a:r>
          </a:p>
          <a:p>
            <a:pPr lvl="1"/>
            <a:r>
              <a:rPr lang="en-US" dirty="0">
                <a:solidFill>
                  <a:schemeClr val="tx1"/>
                </a:solidFill>
              </a:rPr>
              <a:t>The culture comes back positive for Klebsiella, and she is treated with PO Bactrim for 10 days.  </a:t>
            </a:r>
          </a:p>
          <a:p>
            <a:pPr marL="457200" lvl="1" indent="0">
              <a:buNone/>
            </a:pPr>
            <a:endParaRPr lang="en-US" dirty="0">
              <a:solidFill>
                <a:schemeClr val="tx1"/>
              </a:solidFill>
            </a:endParaRPr>
          </a:p>
          <a:p>
            <a:pPr marL="457200" lvl="1" indent="0">
              <a:buNone/>
            </a:pPr>
            <a:endParaRPr lang="en-US" dirty="0">
              <a:solidFill>
                <a:schemeClr val="tx1"/>
              </a:solidFill>
            </a:endParaRPr>
          </a:p>
        </p:txBody>
      </p:sp>
    </p:spTree>
    <p:extLst>
      <p:ext uri="{BB962C8B-B14F-4D97-AF65-F5344CB8AC3E}">
        <p14:creationId xmlns:p14="http://schemas.microsoft.com/office/powerpoint/2010/main" val="917841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3C474-E079-E075-89AB-5F1CA80EEEAD}"/>
              </a:ext>
            </a:extLst>
          </p:cNvPr>
          <p:cNvSpPr>
            <a:spLocks noGrp="1"/>
          </p:cNvSpPr>
          <p:nvPr>
            <p:ph type="title"/>
          </p:nvPr>
        </p:nvSpPr>
        <p:spPr>
          <a:xfrm>
            <a:off x="1094759" y="534090"/>
            <a:ext cx="8534400" cy="1507067"/>
          </a:xfrm>
        </p:spPr>
        <p:txBody>
          <a:bodyPr/>
          <a:lstStyle/>
          <a:p>
            <a:pPr algn="ctr"/>
            <a:r>
              <a:rPr lang="en-US" dirty="0"/>
              <a:t>Pre-implant infections</a:t>
            </a:r>
          </a:p>
        </p:txBody>
      </p:sp>
      <p:sp>
        <p:nvSpPr>
          <p:cNvPr id="3" name="Content Placeholder 2">
            <a:extLst>
              <a:ext uri="{FF2B5EF4-FFF2-40B4-BE49-F238E27FC236}">
                <a16:creationId xmlns:a16="http://schemas.microsoft.com/office/drawing/2014/main" id="{899717FF-42AA-6D2F-5B4E-A6452E10AE92}"/>
              </a:ext>
            </a:extLst>
          </p:cNvPr>
          <p:cNvSpPr>
            <a:spLocks noGrp="1"/>
          </p:cNvSpPr>
          <p:nvPr>
            <p:ph idx="1"/>
          </p:nvPr>
        </p:nvSpPr>
        <p:spPr>
          <a:xfrm>
            <a:off x="1094759" y="1814803"/>
            <a:ext cx="8534400" cy="3615267"/>
          </a:xfrm>
        </p:spPr>
        <p:txBody>
          <a:bodyPr/>
          <a:lstStyle/>
          <a:p>
            <a:r>
              <a:rPr lang="en-US" dirty="0">
                <a:solidFill>
                  <a:schemeClr val="tx1"/>
                </a:solidFill>
              </a:rPr>
              <a:t>Would this be entered in the database a Major Infection AE?  </a:t>
            </a:r>
          </a:p>
          <a:p>
            <a:pPr lvl="1"/>
            <a:r>
              <a:rPr lang="en-US" dirty="0">
                <a:solidFill>
                  <a:schemeClr val="tx1"/>
                </a:solidFill>
              </a:rPr>
              <a:t>No,  this was a preimplant infection.  </a:t>
            </a:r>
          </a:p>
        </p:txBody>
      </p:sp>
    </p:spTree>
    <p:extLst>
      <p:ext uri="{BB962C8B-B14F-4D97-AF65-F5344CB8AC3E}">
        <p14:creationId xmlns:p14="http://schemas.microsoft.com/office/powerpoint/2010/main" val="315637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0759C-941E-84AD-9DBF-E8262E6D0066}"/>
              </a:ext>
            </a:extLst>
          </p:cNvPr>
          <p:cNvSpPr>
            <a:spLocks noGrp="1"/>
          </p:cNvSpPr>
          <p:nvPr>
            <p:ph type="title"/>
          </p:nvPr>
        </p:nvSpPr>
        <p:spPr>
          <a:xfrm>
            <a:off x="1943844" y="188859"/>
            <a:ext cx="7657356" cy="2125134"/>
          </a:xfrm>
        </p:spPr>
        <p:txBody>
          <a:bodyPr/>
          <a:lstStyle/>
          <a:p>
            <a:pPr algn="ctr"/>
            <a:r>
              <a:rPr lang="en-US" dirty="0"/>
              <a:t>Colonization</a:t>
            </a:r>
          </a:p>
        </p:txBody>
      </p:sp>
      <p:sp>
        <p:nvSpPr>
          <p:cNvPr id="3" name="Content Placeholder 2">
            <a:extLst>
              <a:ext uri="{FF2B5EF4-FFF2-40B4-BE49-F238E27FC236}">
                <a16:creationId xmlns:a16="http://schemas.microsoft.com/office/drawing/2014/main" id="{1C0A41D5-7489-5CE6-2061-D911A71EA048}"/>
              </a:ext>
            </a:extLst>
          </p:cNvPr>
          <p:cNvSpPr>
            <a:spLocks noGrp="1"/>
          </p:cNvSpPr>
          <p:nvPr>
            <p:ph idx="1"/>
          </p:nvPr>
        </p:nvSpPr>
        <p:spPr>
          <a:xfrm>
            <a:off x="1066800" y="1861458"/>
            <a:ext cx="8534400" cy="3615267"/>
          </a:xfrm>
        </p:spPr>
        <p:txBody>
          <a:bodyPr/>
          <a:lstStyle/>
          <a:p>
            <a:r>
              <a:rPr lang="en-US" dirty="0">
                <a:solidFill>
                  <a:schemeClr val="tx1"/>
                </a:solidFill>
              </a:rPr>
              <a:t>If a patient is colonized as identified by screening cultures (ex. VRE, MRSA screenings, asymptomatic </a:t>
            </a:r>
            <a:r>
              <a:rPr lang="en-US" dirty="0" err="1">
                <a:solidFill>
                  <a:schemeClr val="tx1"/>
                </a:solidFill>
              </a:rPr>
              <a:t>bacteruria</a:t>
            </a:r>
            <a:r>
              <a:rPr lang="en-US" dirty="0">
                <a:solidFill>
                  <a:schemeClr val="tx1"/>
                </a:solidFill>
              </a:rPr>
              <a:t>), but is asymptomatic and is not being treated for the infection, do not count it as an infection adverse event. </a:t>
            </a:r>
          </a:p>
        </p:txBody>
      </p:sp>
    </p:spTree>
    <p:extLst>
      <p:ext uri="{BB962C8B-B14F-4D97-AF65-F5344CB8AC3E}">
        <p14:creationId xmlns:p14="http://schemas.microsoft.com/office/powerpoint/2010/main" val="2524148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DB7EA-79DC-3BC1-4C66-0E6885DFE2BC}"/>
              </a:ext>
            </a:extLst>
          </p:cNvPr>
          <p:cNvSpPr>
            <a:spLocks noGrp="1"/>
          </p:cNvSpPr>
          <p:nvPr>
            <p:ph type="title"/>
          </p:nvPr>
        </p:nvSpPr>
        <p:spPr>
          <a:xfrm>
            <a:off x="982791" y="478107"/>
            <a:ext cx="8534400" cy="1507067"/>
          </a:xfrm>
        </p:spPr>
        <p:txBody>
          <a:bodyPr/>
          <a:lstStyle/>
          <a:p>
            <a:pPr algn="ctr"/>
            <a:r>
              <a:rPr lang="en-US" dirty="0"/>
              <a:t>Colonization</a:t>
            </a:r>
          </a:p>
        </p:txBody>
      </p:sp>
      <p:sp>
        <p:nvSpPr>
          <p:cNvPr id="3" name="Content Placeholder 2">
            <a:extLst>
              <a:ext uri="{FF2B5EF4-FFF2-40B4-BE49-F238E27FC236}">
                <a16:creationId xmlns:a16="http://schemas.microsoft.com/office/drawing/2014/main" id="{F03B5ADA-D6A2-ED9C-BEEE-274EC876E6BD}"/>
              </a:ext>
            </a:extLst>
          </p:cNvPr>
          <p:cNvSpPr>
            <a:spLocks noGrp="1"/>
          </p:cNvSpPr>
          <p:nvPr>
            <p:ph idx="1"/>
          </p:nvPr>
        </p:nvSpPr>
        <p:spPr>
          <a:xfrm>
            <a:off x="777518" y="1861457"/>
            <a:ext cx="8534400" cy="3615267"/>
          </a:xfrm>
        </p:spPr>
        <p:txBody>
          <a:bodyPr/>
          <a:lstStyle/>
          <a:p>
            <a:pPr marL="285750" marR="0" lvl="0" indent="-285750" algn="l" defTabSz="457200" rtl="0" eaLnBrk="1" fontAlgn="auto" latinLnBrk="0" hangingPunct="1">
              <a:lnSpc>
                <a:spcPct val="100000"/>
              </a:lnSpc>
              <a:spcBef>
                <a:spcPct val="20000"/>
              </a:spcBef>
              <a:spcAft>
                <a:spcPts val="600"/>
              </a:spcAft>
              <a:buClr>
                <a:prstClr val="white"/>
              </a:buClr>
              <a:buSzPct val="80000"/>
              <a:buFont typeface="Wingdings 3" panose="05040102010807070707" pitchFamily="18" charset="2"/>
              <a:buChar char=""/>
              <a:tabLst/>
              <a:defRPr/>
            </a:pPr>
            <a:r>
              <a:rPr kumimoji="0" lang="en-US" sz="3200" b="0" i="0" u="none" strike="noStrike" kern="1200" cap="none" spc="0" normalizeH="0" baseline="0" noProof="0" dirty="0">
                <a:ln>
                  <a:noFill/>
                </a:ln>
                <a:solidFill>
                  <a:prstClr val="white"/>
                </a:solidFill>
                <a:effectLst/>
                <a:uLnTx/>
                <a:uFillTx/>
                <a:latin typeface="Century Gothic" panose="020B0502020202020204"/>
                <a:ea typeface="+mn-ea"/>
                <a:cs typeface="+mn-cs"/>
              </a:rPr>
              <a:t>Case Study</a:t>
            </a:r>
          </a:p>
          <a:p>
            <a:pPr marL="742950" marR="0" lvl="1" indent="-285750" algn="l" defTabSz="457200" rtl="0" eaLnBrk="1" fontAlgn="auto" latinLnBrk="0" hangingPunct="1">
              <a:lnSpc>
                <a:spcPct val="100000"/>
              </a:lnSpc>
              <a:spcBef>
                <a:spcPct val="20000"/>
              </a:spcBef>
              <a:spcAft>
                <a:spcPts val="600"/>
              </a:spcAft>
              <a:buClr>
                <a:prstClr val="white"/>
              </a:buClr>
              <a:buSzPct val="80000"/>
              <a:buFont typeface="Wingdings 3" panose="05040102010807070707" pitchFamily="18" charset="2"/>
              <a:buChar char=""/>
              <a:tabLst/>
              <a:defRPr/>
            </a:pPr>
            <a:r>
              <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rPr>
              <a:t>52 </a:t>
            </a:r>
            <a:r>
              <a:rPr kumimoji="0" lang="en-US" sz="1800" b="0" i="0" u="none" strike="noStrike" kern="1200" cap="none" spc="0" normalizeH="0" baseline="0" noProof="0" dirty="0" err="1">
                <a:ln>
                  <a:noFill/>
                </a:ln>
                <a:solidFill>
                  <a:prstClr val="white"/>
                </a:solidFill>
                <a:effectLst/>
                <a:uLnTx/>
                <a:uFillTx/>
                <a:latin typeface="Century Gothic" panose="020B0502020202020204"/>
                <a:ea typeface="+mn-ea"/>
                <a:cs typeface="+mn-cs"/>
              </a:rPr>
              <a:t>yo</a:t>
            </a:r>
            <a:r>
              <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rPr>
              <a:t> </a:t>
            </a:r>
            <a:r>
              <a:rPr lang="en-US" dirty="0">
                <a:solidFill>
                  <a:prstClr val="white"/>
                </a:solidFill>
                <a:latin typeface="Century Gothic" panose="020B0502020202020204"/>
              </a:rPr>
              <a:t>male </a:t>
            </a:r>
            <a:r>
              <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rPr>
              <a:t>with a HM3 in place is admitted to the CICU with a new onset of a-fib.   </a:t>
            </a:r>
            <a:r>
              <a:rPr lang="en-US" dirty="0">
                <a:solidFill>
                  <a:prstClr val="white"/>
                </a:solidFill>
                <a:latin typeface="Century Gothic" panose="020B0502020202020204"/>
              </a:rPr>
              <a:t>Upon admission the patient had his nares swabbed for MRSA.  3 days later that nasal swab came back positive for MRSA.  </a:t>
            </a:r>
            <a:endPar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p>
            <a:pPr marL="457200" marR="0" lvl="1" indent="0" algn="l" defTabSz="457200" rtl="0" eaLnBrk="1" fontAlgn="auto" latinLnBrk="0" hangingPunct="1">
              <a:lnSpc>
                <a:spcPct val="100000"/>
              </a:lnSpc>
              <a:spcBef>
                <a:spcPct val="20000"/>
              </a:spcBef>
              <a:spcAft>
                <a:spcPts val="600"/>
              </a:spcAft>
              <a:buClr>
                <a:prstClr val="white"/>
              </a:buClr>
              <a:buSzPct val="80000"/>
              <a:buFont typeface="Wingdings 3" panose="05040102010807070707" pitchFamily="18" charset="2"/>
              <a:buNone/>
              <a:tabLst/>
              <a:defRPr/>
            </a:pPr>
            <a:endPar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p>
            <a:endParaRPr lang="en-US" dirty="0"/>
          </a:p>
        </p:txBody>
      </p:sp>
    </p:spTree>
    <p:extLst>
      <p:ext uri="{BB962C8B-B14F-4D97-AF65-F5344CB8AC3E}">
        <p14:creationId xmlns:p14="http://schemas.microsoft.com/office/powerpoint/2010/main" val="1815134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B0627-C8B5-58F2-4EA5-03C40F509DD6}"/>
              </a:ext>
            </a:extLst>
          </p:cNvPr>
          <p:cNvSpPr>
            <a:spLocks noGrp="1"/>
          </p:cNvSpPr>
          <p:nvPr>
            <p:ph type="title"/>
          </p:nvPr>
        </p:nvSpPr>
        <p:spPr>
          <a:xfrm>
            <a:off x="1113420" y="494868"/>
            <a:ext cx="8534400" cy="1507067"/>
          </a:xfrm>
        </p:spPr>
        <p:txBody>
          <a:bodyPr/>
          <a:lstStyle/>
          <a:p>
            <a:pPr algn="ctr"/>
            <a:r>
              <a:rPr lang="en-US" dirty="0"/>
              <a:t>Colonization</a:t>
            </a:r>
          </a:p>
        </p:txBody>
      </p:sp>
      <p:sp>
        <p:nvSpPr>
          <p:cNvPr id="3" name="Content Placeholder 2">
            <a:extLst>
              <a:ext uri="{FF2B5EF4-FFF2-40B4-BE49-F238E27FC236}">
                <a16:creationId xmlns:a16="http://schemas.microsoft.com/office/drawing/2014/main" id="{49AA99AB-5AE8-02AB-9B0B-DB4296997CB3}"/>
              </a:ext>
            </a:extLst>
          </p:cNvPr>
          <p:cNvSpPr>
            <a:spLocks noGrp="1"/>
          </p:cNvSpPr>
          <p:nvPr>
            <p:ph idx="1"/>
          </p:nvPr>
        </p:nvSpPr>
        <p:spPr>
          <a:xfrm>
            <a:off x="936138" y="1721498"/>
            <a:ext cx="8534400" cy="3615267"/>
          </a:xfrm>
        </p:spPr>
        <p:txBody>
          <a:bodyPr/>
          <a:lstStyle/>
          <a:p>
            <a:r>
              <a:rPr lang="en-US" dirty="0">
                <a:solidFill>
                  <a:schemeClr val="tx1"/>
                </a:solidFill>
              </a:rPr>
              <a:t>Would the positive nasal swab be entered into the database as Major Infection AE?  </a:t>
            </a:r>
          </a:p>
          <a:p>
            <a:pPr lvl="1"/>
            <a:r>
              <a:rPr lang="en-US" dirty="0">
                <a:solidFill>
                  <a:schemeClr val="tx1"/>
                </a:solidFill>
              </a:rPr>
              <a:t>No,  the patient was asymptomatic and was not treated.  </a:t>
            </a:r>
          </a:p>
        </p:txBody>
      </p:sp>
    </p:spTree>
    <p:extLst>
      <p:ext uri="{BB962C8B-B14F-4D97-AF65-F5344CB8AC3E}">
        <p14:creationId xmlns:p14="http://schemas.microsoft.com/office/powerpoint/2010/main" val="3019810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4D0F8-D554-71C7-B0BE-09C50CAE057E}"/>
              </a:ext>
            </a:extLst>
          </p:cNvPr>
          <p:cNvSpPr>
            <a:spLocks noGrp="1"/>
          </p:cNvSpPr>
          <p:nvPr>
            <p:ph type="title"/>
          </p:nvPr>
        </p:nvSpPr>
        <p:spPr>
          <a:xfrm>
            <a:off x="898817" y="213911"/>
            <a:ext cx="8534400" cy="1698864"/>
          </a:xfrm>
        </p:spPr>
        <p:txBody>
          <a:bodyPr/>
          <a:lstStyle/>
          <a:p>
            <a:pPr algn="ctr"/>
            <a:r>
              <a:rPr lang="en-US" dirty="0"/>
              <a:t>Multiple organisms</a:t>
            </a:r>
          </a:p>
        </p:txBody>
      </p:sp>
      <p:sp>
        <p:nvSpPr>
          <p:cNvPr id="3" name="Content Placeholder 2">
            <a:extLst>
              <a:ext uri="{FF2B5EF4-FFF2-40B4-BE49-F238E27FC236}">
                <a16:creationId xmlns:a16="http://schemas.microsoft.com/office/drawing/2014/main" id="{8EE61A5E-7FC4-DE2C-7541-BE9242448F80}"/>
              </a:ext>
            </a:extLst>
          </p:cNvPr>
          <p:cNvSpPr>
            <a:spLocks noGrp="1"/>
          </p:cNvSpPr>
          <p:nvPr>
            <p:ph idx="1"/>
          </p:nvPr>
        </p:nvSpPr>
        <p:spPr>
          <a:xfrm>
            <a:off x="992123" y="1912775"/>
            <a:ext cx="8534400" cy="3615267"/>
          </a:xfrm>
        </p:spPr>
        <p:txBody>
          <a:bodyPr/>
          <a:lstStyle/>
          <a:p>
            <a:pPr marL="0" marR="0">
              <a:lnSpc>
                <a:spcPct val="107000"/>
              </a:lnSpc>
              <a:spcBef>
                <a:spcPts val="0"/>
              </a:spcBef>
              <a:spcAft>
                <a:spcPts val="800"/>
              </a:spcAft>
            </a:pPr>
            <a:r>
              <a:rPr lang="en-US" sz="2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If multiple organisms are identified on cultures form different sources all within the same 1-2 days, if it is the same type of organism (ex. All are different types of bacteria), this may be counted as one bacterial infection and for location of infection select all the locations that apply. </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However, if there are different types of infection identified (ex. One bacterial and one fungal), a separate infection for each type will need to be entered, and you would select all the location that were positive for the fungal culture as one infection and all the sites that had a bacterial cultural positive for the other infection. </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143167602"/>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96</TotalTime>
  <Words>897</Words>
  <Application>Microsoft Office PowerPoint</Application>
  <PresentationFormat>Widescreen</PresentationFormat>
  <Paragraphs>51</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Century Gothic</vt:lpstr>
      <vt:lpstr>Wingdings 3</vt:lpstr>
      <vt:lpstr>Slice</vt:lpstr>
      <vt:lpstr>Major infections</vt:lpstr>
      <vt:lpstr>We frequently receive questions about infections. The most frequently one asked is, what about an ongoing infection?      How do I enter a patient that has an ongoing infection? Within the FAQ Document we have guidelines to help in data entry in regard to different infection scenarios.  </vt:lpstr>
      <vt:lpstr>Pre-implant infections</vt:lpstr>
      <vt:lpstr>Pre-implant infections</vt:lpstr>
      <vt:lpstr>Pre-implant infections</vt:lpstr>
      <vt:lpstr>Colonization</vt:lpstr>
      <vt:lpstr>Colonization</vt:lpstr>
      <vt:lpstr>Colonization</vt:lpstr>
      <vt:lpstr>Multiple organisms</vt:lpstr>
      <vt:lpstr>Multiple organisms</vt:lpstr>
      <vt:lpstr>Multiple organisms</vt:lpstr>
      <vt:lpstr>PowerPoint Presentation</vt:lpstr>
      <vt:lpstr>Ongoing infections</vt:lpstr>
      <vt:lpstr>Ongoing infections</vt:lpstr>
      <vt:lpstr>Ongoing infections</vt:lpstr>
      <vt:lpstr>Ongoing infections</vt:lpstr>
      <vt:lpstr>Ongoing infections</vt:lpstr>
      <vt:lpstr>Can you have an infection adverse event without any positive cultures?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Major infections</dc:title>
  <dc:creator>Patricia</dc:creator>
  <cp:lastModifiedBy>Patricia</cp:lastModifiedBy>
  <cp:revision>1</cp:revision>
  <dcterms:created xsi:type="dcterms:W3CDTF">2024-01-31T16:24:04Z</dcterms:created>
  <dcterms:modified xsi:type="dcterms:W3CDTF">2024-01-31T18:00:08Z</dcterms:modified>
</cp:coreProperties>
</file>